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4"/>
    <p:sldMasterId id="2147483650" r:id="rId5"/>
    <p:sldMasterId id="2147483685" r:id="rId6"/>
  </p:sldMasterIdLst>
  <p:notesMasterIdLst>
    <p:notesMasterId r:id="rId20"/>
  </p:notesMasterIdLst>
  <p:sldIdLst>
    <p:sldId id="301" r:id="rId7"/>
    <p:sldId id="272" r:id="rId8"/>
    <p:sldId id="274" r:id="rId9"/>
    <p:sldId id="291" r:id="rId10"/>
    <p:sldId id="292" r:id="rId11"/>
    <p:sldId id="293" r:id="rId12"/>
    <p:sldId id="294" r:id="rId13"/>
    <p:sldId id="295" r:id="rId14"/>
    <p:sldId id="300" r:id="rId15"/>
    <p:sldId id="296" r:id="rId16"/>
    <p:sldId id="297" r:id="rId17"/>
    <p:sldId id="298" r:id="rId18"/>
    <p:sldId id="299" r:id="rId19"/>
  </p:sldIdLst>
  <p:sldSz cx="10080625" cy="5670550"/>
  <p:notesSz cx="7099300" cy="102346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57" userDrawn="1">
          <p15:clr>
            <a:srgbClr val="A4A3A4"/>
          </p15:clr>
        </p15:guide>
        <p15:guide id="2" pos="20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08200"/>
    <a:srgbClr val="264D9F"/>
    <a:srgbClr val="52B0B6"/>
    <a:srgbClr val="FFE8A7"/>
    <a:srgbClr val="CCE1FA"/>
    <a:srgbClr val="FFFFFF"/>
    <a:srgbClr val="CC9900"/>
    <a:srgbClr val="00CC99"/>
    <a:srgbClr val="61C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5256" autoAdjust="0"/>
  </p:normalViewPr>
  <p:slideViewPr>
    <p:cSldViewPr snapToGrid="0">
      <p:cViewPr varScale="1">
        <p:scale>
          <a:sx n="133" d="100"/>
          <a:sy n="133" d="100"/>
        </p:scale>
        <p:origin x="558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757"/>
        <p:guide pos="20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>
            <a:extLst>
              <a:ext uri="{FF2B5EF4-FFF2-40B4-BE49-F238E27FC236}">
                <a16:creationId xmlns:a16="http://schemas.microsoft.com/office/drawing/2014/main" id="{61A817A6-175E-4DA0-B503-FC6374DAC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098" name="AutoShape 2">
            <a:extLst>
              <a:ext uri="{FF2B5EF4-FFF2-40B4-BE49-F238E27FC236}">
                <a16:creationId xmlns:a16="http://schemas.microsoft.com/office/drawing/2014/main" id="{1C5BC349-30CF-4C74-AFD5-46614A27B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099" name="AutoShape 3">
            <a:extLst>
              <a:ext uri="{FF2B5EF4-FFF2-40B4-BE49-F238E27FC236}">
                <a16:creationId xmlns:a16="http://schemas.microsoft.com/office/drawing/2014/main" id="{03B158A2-7A10-42A2-A974-E111A62B9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0" name="AutoShape 4">
            <a:extLst>
              <a:ext uri="{FF2B5EF4-FFF2-40B4-BE49-F238E27FC236}">
                <a16:creationId xmlns:a16="http://schemas.microsoft.com/office/drawing/2014/main" id="{E9F45F1F-740F-4B7D-8402-30E492506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1" name="AutoShape 5">
            <a:extLst>
              <a:ext uri="{FF2B5EF4-FFF2-40B4-BE49-F238E27FC236}">
                <a16:creationId xmlns:a16="http://schemas.microsoft.com/office/drawing/2014/main" id="{6BA811A4-96FC-4740-B083-F1396AE6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2" name="AutoShape 6">
            <a:extLst>
              <a:ext uri="{FF2B5EF4-FFF2-40B4-BE49-F238E27FC236}">
                <a16:creationId xmlns:a16="http://schemas.microsoft.com/office/drawing/2014/main" id="{343A3B65-180C-4D6B-942C-6D388E3C4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3" name="AutoShape 7">
            <a:extLst>
              <a:ext uri="{FF2B5EF4-FFF2-40B4-BE49-F238E27FC236}">
                <a16:creationId xmlns:a16="http://schemas.microsoft.com/office/drawing/2014/main" id="{AB24DB6A-9C35-452B-8663-05D47991F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4" name="AutoShape 8">
            <a:extLst>
              <a:ext uri="{FF2B5EF4-FFF2-40B4-BE49-F238E27FC236}">
                <a16:creationId xmlns:a16="http://schemas.microsoft.com/office/drawing/2014/main" id="{B15CDC43-18FB-4ED8-82A3-CE9CA0C81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5" name="AutoShape 9">
            <a:extLst>
              <a:ext uri="{FF2B5EF4-FFF2-40B4-BE49-F238E27FC236}">
                <a16:creationId xmlns:a16="http://schemas.microsoft.com/office/drawing/2014/main" id="{F4C4FE69-51A3-484D-9355-F534DA631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6" name="AutoShape 10">
            <a:extLst>
              <a:ext uri="{FF2B5EF4-FFF2-40B4-BE49-F238E27FC236}">
                <a16:creationId xmlns:a16="http://schemas.microsoft.com/office/drawing/2014/main" id="{D2452205-D185-4407-A0C3-149F2446C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7" name="AutoShape 11">
            <a:extLst>
              <a:ext uri="{FF2B5EF4-FFF2-40B4-BE49-F238E27FC236}">
                <a16:creationId xmlns:a16="http://schemas.microsoft.com/office/drawing/2014/main" id="{2FC7CDEA-EF88-4393-B8D7-3F89BDCAF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8" name="AutoShape 12">
            <a:extLst>
              <a:ext uri="{FF2B5EF4-FFF2-40B4-BE49-F238E27FC236}">
                <a16:creationId xmlns:a16="http://schemas.microsoft.com/office/drawing/2014/main" id="{A591FAA9-157E-470A-881A-4A8630EFA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9" name="AutoShape 13">
            <a:extLst>
              <a:ext uri="{FF2B5EF4-FFF2-40B4-BE49-F238E27FC236}">
                <a16:creationId xmlns:a16="http://schemas.microsoft.com/office/drawing/2014/main" id="{98864022-792F-4AFC-AE64-6CE12F18C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10" name="AutoShape 14">
            <a:extLst>
              <a:ext uri="{FF2B5EF4-FFF2-40B4-BE49-F238E27FC236}">
                <a16:creationId xmlns:a16="http://schemas.microsoft.com/office/drawing/2014/main" id="{B8560243-A429-4318-AF22-77520004D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11" name="Rectangle 15">
            <a:extLst>
              <a:ext uri="{FF2B5EF4-FFF2-40B4-BE49-F238E27FC236}">
                <a16:creationId xmlns:a16="http://schemas.microsoft.com/office/drawing/2014/main" id="{5825FBB0-68BC-4039-8908-90CCD964DE9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9225" y="777875"/>
            <a:ext cx="6778625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12" name="Rectangle 16">
            <a:extLst>
              <a:ext uri="{FF2B5EF4-FFF2-40B4-BE49-F238E27FC236}">
                <a16:creationId xmlns:a16="http://schemas.microsoft.com/office/drawing/2014/main" id="{24B9E271-7BD7-4B8C-A6E4-6CD1F5CD433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09633" y="4861252"/>
            <a:ext cx="5657674" cy="458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/>
          </a:p>
        </p:txBody>
      </p:sp>
      <p:sp>
        <p:nvSpPr>
          <p:cNvPr id="4113" name="Rectangle 17">
            <a:extLst>
              <a:ext uri="{FF2B5EF4-FFF2-40B4-BE49-F238E27FC236}">
                <a16:creationId xmlns:a16="http://schemas.microsoft.com/office/drawing/2014/main" id="{60E44D89-2D87-4F4A-BE77-AB0836DE477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1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4" name="Rectangle 18">
            <a:extLst>
              <a:ext uri="{FF2B5EF4-FFF2-40B4-BE49-F238E27FC236}">
                <a16:creationId xmlns:a16="http://schemas.microsoft.com/office/drawing/2014/main" id="{263DCEC5-5E62-4B5E-9B85-0E52808F543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017769" y="1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5" name="Rectangle 19">
            <a:extLst>
              <a:ext uri="{FF2B5EF4-FFF2-40B4-BE49-F238E27FC236}">
                <a16:creationId xmlns:a16="http://schemas.microsoft.com/office/drawing/2014/main" id="{B59F35E4-65C3-4D2F-9792-D2DC65EE4E45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722503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6" name="Rectangle 20">
            <a:extLst>
              <a:ext uri="{FF2B5EF4-FFF2-40B4-BE49-F238E27FC236}">
                <a16:creationId xmlns:a16="http://schemas.microsoft.com/office/drawing/2014/main" id="{C85ADACF-F8FE-44A8-B0C5-2C0A2325182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017769" y="9722503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2A5673C9-54FC-4146-8629-5AE073AF6BFD}" type="slidenum">
              <a:rPr lang="it-IT" altLang="it-IT"/>
              <a:pPr/>
              <a:t>‹N°›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938174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8F923-A320-42BD-84A6-601815CE83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icrosoft YaHei" panose="020B0503020204020204" pitchFamily="34" charset="-122"/>
                <a:cs typeface="Segoe UI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icrosoft YaHei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11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780590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12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34109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13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57052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2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5941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3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24990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4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6015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5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58494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6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70904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7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24076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8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013620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10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66867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966C62-1AB8-4289-AD25-97A1A7DB8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B2097F1-28C8-439B-B682-E92C69A32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15399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398F32-9070-42B7-8245-04F0E765C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04BBB0-6257-4D71-9A5A-54A89A4AE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53411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E8F0BD9-453A-4795-B5F5-8290E53CE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89800" y="225425"/>
            <a:ext cx="2262188" cy="43672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8E17A9-80CA-481D-9525-B98111E5B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34162" cy="43672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90257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9E8EE-4138-40CE-A70A-6E83B243D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292466A-9B25-4EED-8C5A-F4F418C2E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34477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D5B145-2D47-4B55-9776-E679E3858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A93A67-5719-40ED-B590-31B21ACEE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247728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DDA4DC-0271-4E92-BC51-9AAB47D3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850E57-0FDD-4537-9452-58A5E134E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04730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417995-0187-4B05-BF2C-2E318ABC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B7A7B9-E687-49BA-A538-D41FDE15D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A4C5085-B265-4ADE-AD31-B175CB8F3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334564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F8097D-E6CD-4DAD-86B4-FF3096FFB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DE17533-682B-4C80-AF78-BF802195A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3F64AD9-3BD6-485E-A48C-BED6468E6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DD8D005-BDC1-40F2-9B74-3C9E4C993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5E5CB70-8EF4-484C-BF7B-CB8C94FF9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056286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E0CCBC-57B6-4676-91AD-1D041B3F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83766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930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876F7C-4B3C-4B50-A745-711BB5C5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97AE65-17FB-41E2-B563-5ADAF0AE0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7AF3FA4-613A-4B18-A357-07288E959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9884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9BA70E-FF3F-413D-9B0B-A26E511A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1560A4-2445-42B9-BE66-A68A70ED9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79181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87E82A-4279-426F-8D1B-CDC34F3F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3363F45-6C79-478D-A03A-6B42FC413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70A658E-00F5-447F-8195-70F0A9E88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84726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F55EEE-7483-4978-8413-6E298972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6F7B6EA-B01D-419B-A4BB-6A3E9F767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07655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44AF97C-2813-4401-8E41-A9B8ADA171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89800" y="225425"/>
            <a:ext cx="2262188" cy="43672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9438435-5C3A-4B5B-A639-12365EB01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34162" cy="43672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4180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4203" y="5195261"/>
            <a:ext cx="5241800" cy="21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5607" tIns="37804" rIns="75607" bIns="3780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561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91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36508" y="-112886"/>
            <a:ext cx="336021" cy="25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607" tIns="37804" rIns="75607" bIns="37804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958" y="428766"/>
            <a:ext cx="4581763" cy="1465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5619643" y="2296437"/>
            <a:ext cx="3358690" cy="2670469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F4FB2AC-4556-D6D0-F373-67847245F2DC}"/>
              </a:ext>
            </a:extLst>
          </p:cNvPr>
          <p:cNvGrpSpPr/>
          <p:nvPr userDrawn="1"/>
        </p:nvGrpSpPr>
        <p:grpSpPr>
          <a:xfrm>
            <a:off x="8911525" y="1517634"/>
            <a:ext cx="858996" cy="2969125"/>
            <a:chOff x="8755610" y="1517634"/>
            <a:chExt cx="1014911" cy="3043322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920191" y="1947741"/>
              <a:ext cx="850329" cy="23496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375193" y="2417228"/>
              <a:ext cx="395328" cy="34126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9345356" y="3036353"/>
              <a:ext cx="425164" cy="32447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9293142" y="3631852"/>
              <a:ext cx="477378" cy="34685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9255848" y="4258855"/>
              <a:ext cx="514673" cy="30210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8755610" y="1517634"/>
              <a:ext cx="1014909" cy="195588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 userDrawn="1"/>
        </p:nvSpPr>
        <p:spPr>
          <a:xfrm>
            <a:off x="0" y="5437619"/>
            <a:ext cx="10080625" cy="2329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61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718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080625" cy="605121"/>
          </a:xfrm>
        </p:spPr>
        <p:txBody>
          <a:bodyPr>
            <a:normAutofit/>
          </a:bodyPr>
          <a:lstStyle>
            <a:lvl1pPr>
              <a:defRPr lang="en-US" sz="1654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1819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8750" y="5417534"/>
            <a:ext cx="2268141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1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‹N°›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9652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6FF727-212A-409C-925C-34277F58A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3639713-EB6E-4FCB-9976-06DBCA237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6347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7D25C8-A7DD-4DAF-9645-E6BFEE73E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5ADF84-F897-482E-8368-0B7BC3273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BDDE80-4CEA-4A2C-A547-45D7B2151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3932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62EEFC-DBC4-4B2E-AA6F-DD7C4FAED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B03DF68-B780-4A06-8578-ABA4E1108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495BBBA-7B02-429B-9E51-3331E7910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4A06E54-4BB8-4320-9356-7D4AF8175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ED36A60-7916-43B0-8E5F-AFA88F5871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75760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531120-4B5D-4935-8178-492AB4DBF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5880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2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1CF077-3E52-4F40-B4B0-BEC18D205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648435-AE16-46AE-980F-EB53BED57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C80B8C0-A468-4856-98B6-0D47990B52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22571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EF7CEC-920F-4109-847D-FAB44D4A4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2E7CCF2-9F3B-4F1A-93BD-299865297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08A083-B4EE-46C2-B459-32B0F1B58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9987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D59D8B43-280B-46C5-B724-01BDCB837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487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38D290A3-C77F-4CB6-B6E0-6DE4E3FD4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4875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id="{A386E12F-C238-4BD4-B32F-77898FD4D1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487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C5E7CC9F-976A-473E-8597-58A6C20D6A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4875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" y="0"/>
            <a:ext cx="10080624" cy="593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Code d'indicateur de performance clé </a:t>
            </a:r>
            <a:r>
              <a:rPr lang="en-US" sz="1819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de l'indicateur de performance clé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593829"/>
            <a:ext cx="10080625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391537" y="5033103"/>
            <a:ext cx="7185055" cy="376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92" dirty="0"/>
              <a:t>MODULE DE FORMATION 4</a:t>
            </a:r>
            <a:r>
              <a:rPr lang="it-IT" sz="992" dirty="0"/>
              <a:t/>
            </a:r>
            <a:br>
              <a:rPr lang="it-IT" sz="992" dirty="0"/>
            </a:br>
            <a:r>
              <a:rPr lang="en-US" sz="992" dirty="0"/>
              <a:t>LES CRITÈRES D'ÉVALUATION DE SBTOOL - ÉCHELLE DU BÂTIMENT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15" y="4933878"/>
            <a:ext cx="1972722" cy="580181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5447207"/>
            <a:ext cx="10080625" cy="2329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61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SYSTÈME DE FORMATION POUR DES VILLES MÉDICALES DURABLES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 ftr="0" dt="0"/>
  <p:txStyles>
    <p:titleStyle>
      <a:lvl1pPr algn="ctr" defTabSz="756117" rtl="0" eaLnBrk="1" latinLnBrk="0" hangingPunct="1">
        <a:spcBef>
          <a:spcPct val="0"/>
        </a:spcBef>
        <a:buNone/>
        <a:defRPr sz="16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544" indent="-283544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14345" indent="-236287" algn="l" defTabSz="756117" rtl="0" eaLnBrk="1" latinLnBrk="0" hangingPunct="1">
        <a:spcBef>
          <a:spcPct val="20000"/>
        </a:spcBef>
        <a:buFont typeface="Arial" panose="020B0604020202020204" pitchFamily="34" charset="0"/>
        <a:buChar char="–"/>
        <a:defRPr sz="2315" kern="1200">
          <a:solidFill>
            <a:schemeClr val="tx1"/>
          </a:solidFill>
          <a:latin typeface="+mn-lt"/>
          <a:ea typeface="+mn-ea"/>
          <a:cs typeface="+mn-cs"/>
        </a:defRPr>
      </a:lvl2pPr>
      <a:lvl3pPr marL="945147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323205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4" kern="1200">
          <a:solidFill>
            <a:schemeClr val="tx1"/>
          </a:solidFill>
          <a:latin typeface="+mn-lt"/>
          <a:ea typeface="+mn-ea"/>
          <a:cs typeface="+mn-cs"/>
        </a:defRPr>
      </a:lvl4pPr>
      <a:lvl5pPr marL="1701264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»"/>
        <a:defRPr sz="1654" kern="1200">
          <a:solidFill>
            <a:schemeClr val="tx1"/>
          </a:solidFill>
          <a:latin typeface="+mn-lt"/>
          <a:ea typeface="+mn-ea"/>
          <a:cs typeface="+mn-cs"/>
        </a:defRPr>
      </a:lvl5pPr>
      <a:lvl6pPr marL="2079323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6pPr>
      <a:lvl7pPr marL="2457381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7pPr>
      <a:lvl8pPr marL="2835440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8pPr>
      <a:lvl9pPr marL="3213499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5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117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176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235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293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352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411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46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5" Type="http://schemas.openxmlformats.org/officeDocument/2006/relationships/image" Target="../media/image2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svg"/><Relationship Id="rId5" Type="http://schemas.openxmlformats.org/officeDocument/2006/relationships/image" Target="../media/image24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9124" y="2242563"/>
            <a:ext cx="5403897" cy="208389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</a:rPr>
              <a:t>Module de formation 6</a:t>
            </a:r>
          </a:p>
          <a:p>
            <a:pPr marL="0" indent="0">
              <a:buNone/>
            </a:pPr>
            <a:r>
              <a:rPr lang="it-IT" sz="2800" dirty="0"/>
              <a:t>Présentation des études de cas : </a:t>
            </a:r>
          </a:p>
          <a:p>
            <a:pPr marL="0" indent="0">
              <a:buNone/>
            </a:pPr>
            <a:r>
              <a:rPr lang="it-IT" sz="2800" dirty="0"/>
              <a:t>MOUKHTARA - Liban</a:t>
            </a:r>
          </a:p>
        </p:txBody>
      </p:sp>
    </p:spTree>
    <p:extLst>
      <p:ext uri="{BB962C8B-B14F-4D97-AF65-F5344CB8AC3E}">
        <p14:creationId xmlns:p14="http://schemas.microsoft.com/office/powerpoint/2010/main" val="3791524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437197" y="1868818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Approche participative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2854" y="5297041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67163" y="5129969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Elemento grafico 1" descr="Brainstorming di gruppo con riempimento a tinta unita">
            <a:extLst>
              <a:ext uri="{FF2B5EF4-FFF2-40B4-BE49-F238E27FC236}">
                <a16:creationId xmlns:a16="http://schemas.microsoft.com/office/drawing/2014/main" id="{E49EED74-F556-5A8E-8857-D6806D7F2A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14376" y="1588925"/>
            <a:ext cx="1209840" cy="120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4645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Approche participative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11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53C198-0460-4E88-28C6-79FB9105656E}"/>
              </a:ext>
            </a:extLst>
          </p:cNvPr>
          <p:cNvSpPr txBox="1"/>
          <p:nvPr/>
        </p:nvSpPr>
        <p:spPr>
          <a:xfrm>
            <a:off x="433389" y="779460"/>
            <a:ext cx="6021200" cy="3755900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L'approche participative adoptée tout au long du processus a suivi les étapes suivantes :</a:t>
            </a:r>
          </a:p>
          <a:p>
            <a:pPr algn="just"/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Organiser des réunions avec les parties prenantes concernées pour les informer de la portée, des objectifs et du concept des différentes phases du projet, de la phase 1 à la phase 7.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Diffuser les résultats des réunions à la communauté bénéficiaire en partageant les procès-verbaux des réunions avec les membres intéressés de la communauté.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Coordination entre les membres de l'équipe du CGS pour la collecte et la vérification des données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L'évaluation des résultats a été effectuée à partir des phases de diagnostic et de scénario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Réunion en vue d'une décision finale sur le concept de réaménagement 1 en adoptant la majorité des voix.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157" y="1058152"/>
            <a:ext cx="3325799" cy="249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2965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707541" y="1627056"/>
            <a:ext cx="7461505" cy="134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Enseignements tirés et perspectives futures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Elemento grafico 2" descr="Tiro a segno con riempimento a tinta unita">
            <a:extLst>
              <a:ext uri="{FF2B5EF4-FFF2-40B4-BE49-F238E27FC236}">
                <a16:creationId xmlns:a16="http://schemas.microsoft.com/office/drawing/2014/main" id="{30722149-81FE-B13D-75FF-17FBAA9029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95962" y="1582426"/>
            <a:ext cx="1130301" cy="113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6876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Enseignements tirés et perspectives futures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13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529FB57-7BAA-B608-5ADE-3EA9C4AE624A}"/>
              </a:ext>
            </a:extLst>
          </p:cNvPr>
          <p:cNvSpPr txBox="1"/>
          <p:nvPr/>
        </p:nvSpPr>
        <p:spPr>
          <a:xfrm>
            <a:off x="433388" y="588960"/>
            <a:ext cx="9150450" cy="2611036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Voici un résumé des leçons tirées des tests de prise de décision du CGS </a:t>
            </a:r>
            <a:r>
              <a:rPr lang="en-US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:</a:t>
            </a:r>
          </a:p>
          <a:p>
            <a:pPr algn="just"/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Comment gérer des données provenant de plusieurs sources et les combiner dans une seule plateforme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Comment assurer la cohérence de toute la documentation et éviter les divergences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Comment penser différemment en analysant les intrants et les extrants pour atteindre les objectifs requis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Comment travailler sur plusieurs secteurs en parallèle et comment s'assurer que leur interface est claire.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Comment diffuser les indicateurs techniques dans des méthodes simplifiées pour transformer l'approche en un processus convivial pour les communautés.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8781A3-C16F-FD28-7BC8-26E8F400879A}"/>
              </a:ext>
            </a:extLst>
          </p:cNvPr>
          <p:cNvSpPr txBox="1"/>
          <p:nvPr/>
        </p:nvSpPr>
        <p:spPr>
          <a:xfrm>
            <a:off x="423253" y="3657846"/>
            <a:ext cx="9150450" cy="1237198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Dans une perspective à venir, il serait avantageux de lier les documents Word directement à la plateforme en ligne pour éviter les mises à jour dans un document et non dans l'autre.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Nous apprécions la collaboration de l'équipe de Sustainable Med Cities et sa capacité d'adaptation et sa réponse rapide aux questions et préoccupations de l'équipe de Moukhtara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600" b="1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58492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4"/>
            <a:ext cx="10080625" cy="4862727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433388" y="411788"/>
            <a:ext cx="8674845" cy="481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GB" sz="2200" b="1" dirty="0"/>
              <a:t>MOUKHTARA, Al </a:t>
            </a:r>
            <a:r>
              <a:rPr lang="en-GB" sz="2200" b="1" dirty="0" err="1"/>
              <a:t>Chouf</a:t>
            </a:r>
            <a:endParaRPr lang="it-IT" sz="22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B52CA7E-C285-3480-FB0E-B161EE2FDEE7}"/>
              </a:ext>
            </a:extLst>
          </p:cNvPr>
          <p:cNvSpPr txBox="1"/>
          <p:nvPr/>
        </p:nvSpPr>
        <p:spPr>
          <a:xfrm>
            <a:off x="0" y="1147132"/>
            <a:ext cx="10080625" cy="215341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CD9AEB3-D13C-0AAE-B227-924330D3C8EF}"/>
              </a:ext>
            </a:extLst>
          </p:cNvPr>
          <p:cNvSpPr txBox="1"/>
          <p:nvPr/>
        </p:nvSpPr>
        <p:spPr>
          <a:xfrm>
            <a:off x="433388" y="4211038"/>
            <a:ext cx="7419544" cy="351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GB" sz="1600" b="1" dirty="0"/>
              <a:t>Municipalité </a:t>
            </a:r>
            <a:r>
              <a:rPr lang="en-GB" sz="1600" b="1" dirty="0" err="1"/>
              <a:t>de Moukhtara</a:t>
            </a:r>
            <a:r>
              <a:rPr lang="en-GB" sz="1600" b="1" dirty="0"/>
              <a:t>                            Présenté Par Roger El </a:t>
            </a:r>
            <a:r>
              <a:rPr lang="en-GB" sz="1600" b="1" dirty="0" err="1"/>
              <a:t>Ashi</a:t>
            </a:r>
            <a:endParaRPr lang="it-IT" sz="16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FF9DCA-6FBB-2E44-F8DA-8C6BDA6435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25" y="1247171"/>
            <a:ext cx="3282104" cy="19358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EC73EB-7B81-C013-880B-E121C5D5E7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41"/>
          <a:stretch/>
        </p:blipFill>
        <p:spPr bwMode="auto">
          <a:xfrm>
            <a:off x="3677154" y="1235525"/>
            <a:ext cx="3720190" cy="19475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DF1F58-22DB-D6F2-A77F-2EB5FA5356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869" y="1262458"/>
            <a:ext cx="2431205" cy="1914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E6A012-945C-8C92-6CC3-E9245F87C6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994" y="3829330"/>
            <a:ext cx="962953" cy="94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3444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73587" y="1598474"/>
            <a:ext cx="7461505" cy="134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Aperçu et principales caractéristiques du pilote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Elemento grafico 6" descr="Ricerca cartelle con riempimento a tinta unita">
            <a:extLst>
              <a:ext uri="{FF2B5EF4-FFF2-40B4-BE49-F238E27FC236}">
                <a16:creationId xmlns:a16="http://schemas.microsoft.com/office/drawing/2014/main" id="{C5F41BFC-37C0-8749-BF75-F0173748A7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83785" y="1569362"/>
            <a:ext cx="1160918" cy="11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2109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Aperçu et principales caractéristiques du pilote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2543DDE-6D89-5CC0-ED1E-8066E545393E}"/>
              </a:ext>
            </a:extLst>
          </p:cNvPr>
          <p:cNvSpPr txBox="1"/>
          <p:nvPr/>
        </p:nvSpPr>
        <p:spPr>
          <a:xfrm>
            <a:off x="433388" y="751251"/>
            <a:ext cx="6741963" cy="1695144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L'activité de test est considérée comme une expérience d'apprentissage pour l'équipe de </a:t>
            </a:r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, principalement pour faire face à la plateforme en ligne qui est innovante en termes de caractéristiques et de lien avec les résultats. </a:t>
            </a:r>
          </a:p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L'activité de test est également considérée comme un outil d'adaptation à la collecte de données et à l'environnement général difficile dans le pays. </a:t>
            </a:r>
            <a:endParaRPr lang="en-US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099BFC-5A52-6EF0-3B02-AB53E47F4C66}"/>
              </a:ext>
            </a:extLst>
          </p:cNvPr>
          <p:cNvSpPr txBox="1"/>
          <p:nvPr/>
        </p:nvSpPr>
        <p:spPr>
          <a:xfrm>
            <a:off x="433387" y="2555001"/>
            <a:ext cx="6741963" cy="2410725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est un vieux village qui a été baptisé et construit à la fin du 16 siècle sur les ruines romaines</a:t>
            </a:r>
            <a:r>
              <a:rPr lang="en-GB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est considéré comme le village central de la fédération des municipalités </a:t>
            </a:r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du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Haut</a:t>
            </a:r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Chouf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 </a:t>
            </a:r>
          </a:p>
          <a:p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, qui signifie « choisi » en anglais, se caractérise par :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Patrimoine architectural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Patrimoine naturel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Patrimoine culturel 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Les sites de randonnées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Et les sites voisins (grotte, jardin et villages distingués)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643" y="2397725"/>
            <a:ext cx="1930418" cy="20448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141EC98-49E9-0EE5-14DB-69C92C6AD4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78643" y="664110"/>
            <a:ext cx="1881653" cy="157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9566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2058313" y="1627056"/>
            <a:ext cx="7461505" cy="134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Faiblesses identifiées et objectifs à atteindre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Elemento grafico 1" descr="Appunti mischiati con riempimento a tinta unita">
            <a:extLst>
              <a:ext uri="{FF2B5EF4-FFF2-40B4-BE49-F238E27FC236}">
                <a16:creationId xmlns:a16="http://schemas.microsoft.com/office/drawing/2014/main" id="{8FE734C1-098C-453B-4B8B-AEBD996012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76380" y="1691549"/>
            <a:ext cx="1281709" cy="128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1498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Faiblesses identifiées et objectifs à atteindre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6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4970F18-A4F5-543E-596A-C9363550D303}"/>
              </a:ext>
            </a:extLst>
          </p:cNvPr>
          <p:cNvSpPr txBox="1"/>
          <p:nvPr/>
        </p:nvSpPr>
        <p:spPr>
          <a:xfrm>
            <a:off x="683455" y="752775"/>
            <a:ext cx="8188796" cy="1695144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Les faiblesses identifiées dans le pilote de </a:t>
            </a:r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sont liées à l'indisponibilité d'une source d'énergie fiable pour répondre à la demande électrique et thermique des habitants de </a:t>
            </a:r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algn="just"/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Une autre faiblesse est liée aux émissions de GES, puisque la consommation d'énergie thermique et les générateurs d'électricité de secours dépendent du mazout lourd plutôt que d'une source d'énergie propre. </a:t>
            </a:r>
            <a:endParaRPr lang="en-US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33F81E-5467-2BC5-F4A7-0B2294BE518C}"/>
              </a:ext>
            </a:extLst>
          </p:cNvPr>
          <p:cNvSpPr txBox="1"/>
          <p:nvPr/>
        </p:nvSpPr>
        <p:spPr>
          <a:xfrm>
            <a:off x="683455" y="2631962"/>
            <a:ext cx="8188796" cy="2382062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Les objectifs à atteindre sont directement liés à la faiblesse constatée :</a:t>
            </a:r>
          </a:p>
          <a:p>
            <a:pPr algn="just"/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Fournir un accès à une 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énergie abordable, fiable, durable et moderne à tous les citoyens de Moukhtara (ODD 7). 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Réduire les émissions de gaz à effet de serre. 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Fournir un accès à des routes sûres en installant des lampadaires solaires.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Améliorer les services municipaux en donnant accès à l'énergie propre au bâtiment municipal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Accroître l'efficacité énergétique du bâtiment municipal en installant des appareils électroménagers écoénergétiques</a:t>
            </a:r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2476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765550" y="1946153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Scénario développé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Elemento grafico 2" descr="Badge Segno di spunta con riempimento a tinta unita">
            <a:extLst>
              <a:ext uri="{FF2B5EF4-FFF2-40B4-BE49-F238E27FC236}">
                <a16:creationId xmlns:a16="http://schemas.microsoft.com/office/drawing/2014/main" id="{3DC8295D-EE2F-D13F-BC2A-8B71368AF1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85284" y="1612017"/>
            <a:ext cx="1160531" cy="11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2740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Scénario développé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8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8D2C12-EB40-E0D5-2113-0472E96699F9}"/>
              </a:ext>
            </a:extLst>
          </p:cNvPr>
          <p:cNvSpPr txBox="1"/>
          <p:nvPr/>
        </p:nvSpPr>
        <p:spPr>
          <a:xfrm>
            <a:off x="225911" y="565753"/>
            <a:ext cx="9632984" cy="1574149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scénario de l'énergie renouvelable pour le village de Moukhtara a été choisi car il :	</a:t>
            </a:r>
          </a:p>
          <a:p>
            <a:pPr marL="108585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Affectera directement les besoins fondamentaux et la dignité humaine des citoyens.</a:t>
            </a:r>
          </a:p>
          <a:p>
            <a:pPr marL="108585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Aidera à surmonter le défi de panne de courant et à réduire les risques de panne totale dans le village. </a:t>
            </a:r>
          </a:p>
          <a:p>
            <a:pPr marL="108585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Réduira la charge économique et le taux de pollution des génératrices de secours.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E103C-8AFE-778D-9435-548E22972FB5}"/>
              </a:ext>
            </a:extLst>
          </p:cNvPr>
          <p:cNvSpPr txBox="1"/>
          <p:nvPr/>
        </p:nvSpPr>
        <p:spPr>
          <a:xfrm>
            <a:off x="225911" y="2808744"/>
            <a:ext cx="9632984" cy="2153731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scénario de l'énergie renouvelable pour le village de Moukhtara comprend :	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d'un système solaire pour 116 maisons afin de couvrir 90% des ménages</a:t>
            </a:r>
            <a:endParaRPr lang="en-US" sz="1800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de chauffe-eau solaires pour 39 maisons</a:t>
            </a:r>
            <a:endParaRPr lang="en-US" i="1" dirty="0">
              <a:solidFill>
                <a:schemeClr val="dk1"/>
              </a:solidFill>
              <a:latin typeface="+mn-lt"/>
              <a:ea typeface="+mn-ea"/>
            </a:endParaRP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de 185 lampadaires solaires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d'un système solaire pour la municipalité et le bâtiment du club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de chauffe-eau solaires pour la municipalité et le bâtiment du club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Installation d'appareils à haut rendement</a:t>
            </a:r>
          </a:p>
        </p:txBody>
      </p:sp>
    </p:spTree>
    <p:extLst>
      <p:ext uri="{BB962C8B-B14F-4D97-AF65-F5344CB8AC3E}">
        <p14:creationId xmlns:p14="http://schemas.microsoft.com/office/powerpoint/2010/main" val="2952376694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Avant et après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554566"/>
          </a:xfrm>
          <a:ln w="25400"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L'objectif de la demande totale d'énergie primaire pour l'exploitation du bâtiment est de 150 KWh/m2/a, la valeur réelle est de 217,64, la valeur du scénario est de 167 KWh/m2/a pour le scénario urbain (ref:B2.7) sur la plateforme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554566"/>
          </a:xfrm>
          <a:ln w="25400"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90 % de l'énergie électrique après le scénario provient d'énergies renouvelables et donc les émissions sont réduites de 90 %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51AB8FE-F604-D53E-A58F-4BB55611D68B}"/>
              </a:ext>
            </a:extLst>
          </p:cNvPr>
          <p:cNvSpPr txBox="1"/>
          <p:nvPr/>
        </p:nvSpPr>
        <p:spPr>
          <a:xfrm>
            <a:off x="3555124" y="5295422"/>
            <a:ext cx="8836572" cy="242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MODULE DE FORMATION 6 - PRÉSENTATION DES ÉTUDES DE CAS PILOTES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4C1E9DB-4AE0-D168-4BD5-E9329298C633}"/>
              </a:ext>
            </a:extLst>
          </p:cNvPr>
          <p:cNvGrpSpPr/>
          <p:nvPr/>
        </p:nvGrpSpPr>
        <p:grpSpPr>
          <a:xfrm>
            <a:off x="8248922" y="5101077"/>
            <a:ext cx="1998515" cy="525488"/>
            <a:chOff x="1430485" y="5013244"/>
            <a:chExt cx="2186475" cy="574910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988E492A-6EF4-A0DF-14F0-ED3F9D570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1CF46CA0-4901-A44B-61E2-52D852EE8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1F18C187-2D38-8D8F-1E4D-5616D9D37F7A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Villes MED durables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2420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8" ma:contentTypeDescription="Crée un document." ma:contentTypeScope="" ma:versionID="fac2689314df57e5393c087d166908d5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05EE8D-4C62-4192-BCAC-0C26EC0DA1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7703844f-ab03-448f-aed1-f35d29f3bcba"/>
    <ds:schemaRef ds:uri="http://purl.org/dc/dcmitype/"/>
    <ds:schemaRef ds:uri="019ad8dd-0490-40d8-9346-bcbaec298f68"/>
  </ds:schemaRefs>
</ds:datastoreItem>
</file>

<file path=customXml/itemProps2.xml><?xml version="1.0" encoding="utf-8"?>
<ds:datastoreItem xmlns:ds="http://schemas.openxmlformats.org/officeDocument/2006/customXml" ds:itemID="{CD774DA5-9E49-439A-BC31-2C662C85DA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3C0324-24F7-4454-972F-3C2B828F8D4B}"/>
</file>

<file path=docProps/app.xml><?xml version="1.0" encoding="utf-8"?>
<Properties xmlns="http://schemas.openxmlformats.org/officeDocument/2006/extended-properties" xmlns:vt="http://schemas.openxmlformats.org/officeDocument/2006/docPropsVTypes">
  <TotalTime>6608</TotalTime>
  <Words>899</Words>
  <Application>Microsoft Office PowerPoint</Application>
  <PresentationFormat>Personnalisé</PresentationFormat>
  <Paragraphs>112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13</vt:i4>
      </vt:variant>
    </vt:vector>
  </HeadingPairs>
  <TitlesOfParts>
    <vt:vector size="26" baseType="lpstr">
      <vt:lpstr>Microsoft YaHei</vt:lpstr>
      <vt:lpstr>Arial</vt:lpstr>
      <vt:lpstr>Arial Narrow</vt:lpstr>
      <vt:lpstr>Calibri</vt:lpstr>
      <vt:lpstr>DejaVu Sans</vt:lpstr>
      <vt:lpstr>din</vt:lpstr>
      <vt:lpstr>Futura Md BT</vt:lpstr>
      <vt:lpstr>Segoe UI</vt:lpstr>
      <vt:lpstr>Times New Roman</vt:lpstr>
      <vt:lpstr>Wingdings</vt:lpstr>
      <vt:lpstr>Tema di Office</vt:lpstr>
      <vt:lpstr>Tema di Office</vt:lpstr>
      <vt:lpstr>Larissa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Avant et après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Claudio Capitanio</dc:creator>
  <cp:lastModifiedBy>URBASMART</cp:lastModifiedBy>
  <cp:revision>288</cp:revision>
  <cp:lastPrinted>2021-11-02T07:46:57Z</cp:lastPrinted>
  <dcterms:created xsi:type="dcterms:W3CDTF">2018-11-13T16:40:00Z</dcterms:created>
  <dcterms:modified xsi:type="dcterms:W3CDTF">2023-12-21T17:21:41Z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